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68" r:id="rId2"/>
    <p:sldId id="256" r:id="rId3"/>
    <p:sldId id="269" r:id="rId4"/>
    <p:sldId id="257" r:id="rId5"/>
    <p:sldId id="258" r:id="rId6"/>
    <p:sldId id="259" r:id="rId7"/>
    <p:sldId id="260" r:id="rId8"/>
    <p:sldId id="266" r:id="rId9"/>
    <p:sldId id="267" r:id="rId10"/>
    <p:sldId id="262" r:id="rId11"/>
    <p:sldId id="263" r:id="rId12"/>
    <p:sldId id="264" r:id="rId13"/>
    <p:sldId id="265" r:id="rId14"/>
    <p:sldId id="270" r:id="rId15"/>
  </p:sldIdLst>
  <p:sldSz cx="14630400" cy="8229600"/>
  <p:notesSz cx="8229600" cy="14630400"/>
  <p:embeddedFontLst>
    <p:embeddedFont>
      <p:font typeface="Montserrat" panose="000005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318" autoAdjust="0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45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65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B8632-F539-0E02-8639-2F213F316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730926-1428-CF92-7BE3-7537A1C41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F8B76F-845C-FBAC-391A-BD45E2FBA1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837E0-1A2C-4C4C-D7A8-CBC71D3F4D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30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F12536-DCC7-E81F-61A3-D2B5B2CAC2FB}"/>
              </a:ext>
            </a:extLst>
          </p:cNvPr>
          <p:cNvSpPr txBox="1"/>
          <p:nvPr/>
        </p:nvSpPr>
        <p:spPr>
          <a:xfrm>
            <a:off x="365760" y="274320"/>
            <a:ext cx="140686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b="1" i="0" dirty="0">
                <a:solidFill>
                  <a:schemeClr val="bg1"/>
                </a:solidFill>
                <a:effectLst/>
                <a:latin typeface="Inter"/>
              </a:rPr>
              <a:t>Title of Solution :  </a:t>
            </a:r>
            <a:r>
              <a:rPr lang="en-US" dirty="0">
                <a:solidFill>
                  <a:schemeClr val="bg1"/>
                </a:solidFill>
              </a:rPr>
              <a:t>A blockchain-powered secure and transparent voting system ensuring integrity, anonymity, and trust in elections.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IN" b="1" i="0" dirty="0">
                <a:solidFill>
                  <a:schemeClr val="bg1"/>
                </a:solidFill>
                <a:effectLst/>
                <a:latin typeface="Inter"/>
              </a:rPr>
              <a:t>2. Problem statement : </a:t>
            </a:r>
            <a:r>
              <a:rPr lang="en-US" dirty="0">
                <a:solidFill>
                  <a:schemeClr val="bg1"/>
                </a:solidFill>
              </a:rPr>
              <a:t>Traditional voting systems lack transparency, integrity, and security, leading to public mistrust, potential fraud, and limited accessibility. A decentralized and tamper-proof solution is needed to ensure fair, anonymous, and verifiable elections. 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IN" b="1" i="0" dirty="0">
                <a:solidFill>
                  <a:schemeClr val="bg1"/>
                </a:solidFill>
                <a:effectLst/>
                <a:latin typeface="Inter"/>
              </a:rPr>
              <a:t>3. Team Name :  </a:t>
            </a:r>
            <a:r>
              <a:rPr lang="en-IN" dirty="0">
                <a:solidFill>
                  <a:schemeClr val="bg1"/>
                </a:solidFill>
              </a:rPr>
              <a:t>Tech Titans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4. Collage Name : </a:t>
            </a:r>
            <a:r>
              <a:rPr lang="en-US" b="0" i="0" dirty="0">
                <a:solidFill>
                  <a:srgbClr val="E8E8E8"/>
                </a:solidFill>
                <a:effectLst/>
                <a:latin typeface="Google Sans"/>
              </a:rPr>
              <a:t>Jodhpur Institute of Engineering &amp; Technology 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E9A12-E396-C3BC-11D9-B04FE09E7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DF4F1-2353-86AC-87E8-43DBF55A0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550" y="7688580"/>
            <a:ext cx="22288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6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45" y="1448276"/>
            <a:ext cx="4999792" cy="53331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67437" y="535186"/>
            <a:ext cx="5727263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Innovation in the Solution</a:t>
            </a:r>
            <a:endParaRPr lang="en-US" sz="40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437" y="1467088"/>
            <a:ext cx="972979" cy="155686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32238" y="1661636"/>
            <a:ext cx="651712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existing voter databases for seamless registration.</a:t>
            </a:r>
            <a:endParaRPr lang="en-US" sz="15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437" y="3023949"/>
            <a:ext cx="972979" cy="155686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432238" y="3218498"/>
            <a:ext cx="651712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Mobile-first design to enhance accessibility and user engagement.</a:t>
            </a:r>
            <a:endParaRPr lang="en-US" sz="150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437" y="4580811"/>
            <a:ext cx="972979" cy="1556861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7432238" y="4775359"/>
            <a:ext cx="651712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Decentralized architecture for enhanced security and resilience.</a:t>
            </a:r>
            <a:endParaRPr lang="en-US" sz="1500" dirty="0"/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437" y="6137672"/>
            <a:ext cx="972979" cy="1556861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7432238" y="6332220"/>
            <a:ext cx="651712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Gamification features to increase voter participation.</a:t>
            </a:r>
            <a:endParaRPr lang="en-US" sz="15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3A71F2-BF32-D17B-4D85-753CB2FC40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01550" y="7688580"/>
            <a:ext cx="222885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28687"/>
            <a:ext cx="631698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Challenges and Solutions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284" y="2074664"/>
            <a:ext cx="1622822" cy="12659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8713" y="2648307"/>
            <a:ext cx="95845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064681" y="22912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Security Threats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64681" y="2777371"/>
            <a:ext cx="404788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robust security measures.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902160" y="3352443"/>
            <a:ext cx="8915876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873" y="3394710"/>
            <a:ext cx="3245644" cy="12659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0733" y="3810953"/>
            <a:ext cx="15168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876092" y="36112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76092" y="4097417"/>
            <a:ext cx="555283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a scalable platform for large-scale elections.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5713571" y="4672489"/>
            <a:ext cx="810446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62" y="4714756"/>
            <a:ext cx="4868466" cy="126599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3591" y="5130998"/>
            <a:ext cx="146209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6687503" y="49313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687503" y="5417463"/>
            <a:ext cx="55227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user-friendly interface for all demographics.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6524982" y="5992535"/>
            <a:ext cx="7293054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051" y="6034802"/>
            <a:ext cx="6491288" cy="126599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54661" y="6451044"/>
            <a:ext cx="163830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4"/>
          <p:cNvSpPr/>
          <p:nvPr/>
        </p:nvSpPr>
        <p:spPr>
          <a:xfrm>
            <a:off x="7498913" y="62513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Public Awareness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498913" y="6737509"/>
            <a:ext cx="536888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awareness and build trust in the system.</a:t>
            </a:r>
            <a:endParaRPr lang="en-US" sz="17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FE9250E-9358-BA0F-1C8F-346435B3E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1550" y="7688580"/>
            <a:ext cx="222885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7413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Scope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1820108"/>
            <a:ext cx="1639133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974884" y="2236351"/>
            <a:ext cx="95845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2614017" y="2036683"/>
            <a:ext cx="547866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Integration with other government services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14017" y="2522815"/>
            <a:ext cx="547866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efficiency and transparency.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2505670" y="3070860"/>
            <a:ext cx="11258193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8" name="Shape 6"/>
          <p:cNvSpPr/>
          <p:nvPr/>
        </p:nvSpPr>
        <p:spPr>
          <a:xfrm>
            <a:off x="758309" y="3194328"/>
            <a:ext cx="3278386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974884" y="3610570"/>
            <a:ext cx="15168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4253270" y="3410903"/>
            <a:ext cx="543508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vote counting and results display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53270" y="3897035"/>
            <a:ext cx="54350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 trust and transparency in elections.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4144923" y="4445079"/>
            <a:ext cx="9618940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13" name="Shape 11"/>
          <p:cNvSpPr/>
          <p:nvPr/>
        </p:nvSpPr>
        <p:spPr>
          <a:xfrm>
            <a:off x="758309" y="4568547"/>
            <a:ext cx="4917638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974884" y="4984790"/>
            <a:ext cx="146209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5892522" y="4785122"/>
            <a:ext cx="363855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Development of a mobile app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892522" y="5271254"/>
            <a:ext cx="48404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accessibility and user engagement.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5784175" y="5819299"/>
            <a:ext cx="7979688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18" name="Shape 16"/>
          <p:cNvSpPr/>
          <p:nvPr/>
        </p:nvSpPr>
        <p:spPr>
          <a:xfrm>
            <a:off x="758309" y="5942767"/>
            <a:ext cx="6556891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974884" y="6532364"/>
            <a:ext cx="163830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7531775" y="6159341"/>
            <a:ext cx="549009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Exploration of new blockchain technologies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31775" y="6645473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new innovations for enhanced security and scalability.</a:t>
            </a:r>
            <a:endParaRPr lang="en-US" sz="17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768AF2-8ADA-2373-B07E-395006BE7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550" y="7688580"/>
            <a:ext cx="222885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90250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940135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blockchain-based voting portal offers a secure, transparent, and efficient solution for modern elections. By leveraging the power of blockchain technology, this platform can address the challenges of traditional voting systems and build trust in the electoral process.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chemeClr val="bg1"/>
              </a:solidFill>
              <a:latin typeface="Montserrat" pitchFamily="34" charset="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IN" sz="1700" dirty="0">
                <a:solidFill>
                  <a:schemeClr val="bg1"/>
                </a:solidFill>
              </a:rPr>
              <a:t>VoteChain ensures </a:t>
            </a:r>
            <a:r>
              <a:rPr lang="en-IN" sz="1700" b="1" dirty="0">
                <a:solidFill>
                  <a:schemeClr val="bg1"/>
                </a:solidFill>
              </a:rPr>
              <a:t>secure, transparent, and tamper-proof</a:t>
            </a:r>
            <a:r>
              <a:rPr lang="en-IN" sz="1700" dirty="0">
                <a:solidFill>
                  <a:schemeClr val="bg1"/>
                </a:solidFill>
              </a:rPr>
              <a:t> elections using </a:t>
            </a:r>
            <a:r>
              <a:rPr lang="en-IN" sz="1700" b="1" dirty="0">
                <a:solidFill>
                  <a:schemeClr val="bg1"/>
                </a:solidFill>
              </a:rPr>
              <a:t>blockchain &amp; smart contracts</a:t>
            </a:r>
            <a:r>
              <a:rPr lang="en-IN" sz="1700" dirty="0">
                <a:solidFill>
                  <a:schemeClr val="bg1"/>
                </a:solidFill>
              </a:rPr>
              <a:t>. 🛡️ Every vote is </a:t>
            </a:r>
            <a:r>
              <a:rPr lang="en-IN" sz="1700" b="1" dirty="0">
                <a:solidFill>
                  <a:schemeClr val="bg1"/>
                </a:solidFill>
              </a:rPr>
              <a:t>immutable &amp; verifiable</a:t>
            </a:r>
            <a:r>
              <a:rPr lang="en-IN" sz="1700" dirty="0">
                <a:solidFill>
                  <a:schemeClr val="bg1"/>
                </a:solidFill>
              </a:rPr>
              <a:t>, eliminating fraud 🚀. With a </a:t>
            </a:r>
            <a:r>
              <a:rPr lang="en-IN" sz="1700" b="1" dirty="0">
                <a:solidFill>
                  <a:schemeClr val="bg1"/>
                </a:solidFill>
              </a:rPr>
              <a:t>user-friendly UI, robust backend &amp; decentralized security</a:t>
            </a:r>
            <a:r>
              <a:rPr lang="en-IN" sz="1700" dirty="0">
                <a:solidFill>
                  <a:schemeClr val="bg1"/>
                </a:solidFill>
              </a:rPr>
              <a:t>, it’s the </a:t>
            </a:r>
            <a:r>
              <a:rPr lang="en-IN" sz="1700" b="1" dirty="0">
                <a:solidFill>
                  <a:schemeClr val="bg1"/>
                </a:solidFill>
              </a:rPr>
              <a:t>future of digital voting</a:t>
            </a:r>
            <a:r>
              <a:rPr lang="en-IN" sz="1700" dirty="0">
                <a:solidFill>
                  <a:schemeClr val="bg1"/>
                </a:solidFill>
              </a:rPr>
              <a:t>! 🗳️✨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8375C-3DEE-F5A6-64C3-259755128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550" y="7688580"/>
            <a:ext cx="222885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CFD1AC-8B1B-F86B-D23C-B4138BA8A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16858-1E2E-640B-B88C-0377A5FF6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572" y="5600156"/>
            <a:ext cx="5072471" cy="268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0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67" y="2724031"/>
            <a:ext cx="4944666" cy="278141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253650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Blockchain-Based Voting Portal: A Secure and Transparent Solution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44709" y="499955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explores the development and implementation of a secure and transparent voting portal using blockchain technology.</a:t>
            </a:r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2BE683-BE32-6657-41BF-C59972B06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1550" y="7688580"/>
            <a:ext cx="222885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A1F69-E123-3773-E7A5-7371217E9084}"/>
              </a:ext>
            </a:extLst>
          </p:cNvPr>
          <p:cNvSpPr txBox="1"/>
          <p:nvPr/>
        </p:nvSpPr>
        <p:spPr>
          <a:xfrm>
            <a:off x="613954" y="352697"/>
            <a:ext cx="12684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u="sng" dirty="0">
                <a:solidFill>
                  <a:schemeClr val="bg1"/>
                </a:solidFill>
              </a:rPr>
              <a:t>Content Table 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FBB4C6-6AB1-723E-0ECB-793EB9388C20}"/>
              </a:ext>
            </a:extLst>
          </p:cNvPr>
          <p:cNvSpPr txBox="1"/>
          <p:nvPr/>
        </p:nvSpPr>
        <p:spPr>
          <a:xfrm>
            <a:off x="182880" y="1933303"/>
            <a:ext cx="14447520" cy="695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IN" sz="2500" b="1" dirty="0">
                <a:solidFill>
                  <a:schemeClr val="bg1"/>
                </a:solidFill>
              </a:rPr>
              <a:t>Introduction                                                                          01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IN" sz="2500" b="1" dirty="0">
                <a:solidFill>
                  <a:schemeClr val="bg1"/>
                </a:solidFill>
              </a:rPr>
              <a:t>Proposed Solution                                                                02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IN" sz="2500" b="1" dirty="0">
                <a:solidFill>
                  <a:schemeClr val="bg1"/>
                </a:solidFill>
              </a:rPr>
              <a:t>Key Technology Used                                                           03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IN" sz="2500" b="1" dirty="0">
                <a:solidFill>
                  <a:schemeClr val="bg1"/>
                </a:solidFill>
              </a:rPr>
              <a:t>Workflow / architecture                                                      04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IN" sz="2500" b="1" dirty="0">
                <a:solidFill>
                  <a:schemeClr val="bg1"/>
                </a:solidFill>
              </a:rPr>
              <a:t>Detailed Features                                                                  05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IN" sz="2500" b="1" dirty="0">
                <a:solidFill>
                  <a:schemeClr val="bg1"/>
                </a:solidFill>
              </a:rPr>
              <a:t>Innovation  In Solution                                                         06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IN" sz="2500" b="1" dirty="0">
                <a:solidFill>
                  <a:schemeClr val="bg1"/>
                </a:solidFill>
              </a:rPr>
              <a:t>Challenge  and Solution                                                       07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IN" sz="2500" b="1" dirty="0">
                <a:solidFill>
                  <a:schemeClr val="bg1"/>
                </a:solidFill>
              </a:rPr>
              <a:t>Future  Scope                                                                          08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IN" sz="2500" b="1" dirty="0">
                <a:solidFill>
                  <a:schemeClr val="bg1"/>
                </a:solidFill>
              </a:rPr>
              <a:t>Conclusion                                                                               09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IN" sz="2500" b="1" dirty="0">
                <a:solidFill>
                  <a:schemeClr val="bg1"/>
                </a:solidFill>
              </a:rPr>
              <a:t>Thank You.                                                                               10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endParaRPr lang="en-IN" sz="2500" b="1" dirty="0">
              <a:solidFill>
                <a:schemeClr val="bg1"/>
              </a:solidFill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endParaRPr lang="en-IN" sz="25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43D4F0-C95C-B8D2-0001-1FF6BD387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974" y="0"/>
            <a:ext cx="5693500" cy="1423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6F3D1-FC35-0E91-FF27-0D23C481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550" y="7688580"/>
            <a:ext cx="22288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88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05431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286844"/>
            <a:ext cx="6292572" cy="2048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Traditional voting methods are vulnerable to fraud, manipulation, and lack of transparency.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/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2. The Candidate Must </a:t>
            </a:r>
            <a:r>
              <a:rPr lang="en-IN" sz="17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Available On Voting Boot .</a:t>
            </a:r>
          </a:p>
          <a:p>
            <a:pPr marL="0" indent="0">
              <a:lnSpc>
                <a:spcPts val="2700"/>
              </a:lnSpc>
              <a:buNone/>
            </a:pPr>
            <a:endParaRPr lang="en-IN" sz="17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IN" sz="1700" dirty="0">
                <a:solidFill>
                  <a:schemeClr val="bg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3. More Expensive </a:t>
            </a:r>
            <a:endParaRPr lang="en-US" sz="1700" dirty="0">
              <a:solidFill>
                <a:schemeClr val="bg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7139" y="4286844"/>
            <a:ext cx="6292572" cy="241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Blockchain technology offers a secure, transparent, and immutable platform for conducting elections.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/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Montserrat" panose="00000500000000000000" pitchFamily="2" charset="0"/>
              </a:rPr>
              <a:t>2. Any </a:t>
            </a:r>
            <a:r>
              <a:rPr lang="en-IN" sz="1700" dirty="0">
                <a:solidFill>
                  <a:schemeClr val="bg1"/>
                </a:solidFill>
                <a:latin typeface="Montserrat" panose="00000500000000000000" pitchFamily="2" charset="0"/>
              </a:rPr>
              <a:t>Eligible Candidate can Vote From Anywhere </a:t>
            </a:r>
          </a:p>
          <a:p>
            <a:pPr marL="0" indent="0">
              <a:lnSpc>
                <a:spcPts val="2700"/>
              </a:lnSpc>
              <a:buNone/>
            </a:pPr>
            <a:endParaRPr lang="en-IN" sz="17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IN" sz="1700" dirty="0">
                <a:solidFill>
                  <a:schemeClr val="bg1"/>
                </a:solidFill>
                <a:latin typeface="Montserrat" panose="00000500000000000000" pitchFamily="2" charset="0"/>
              </a:rPr>
              <a:t>3. Less Expensive </a:t>
            </a:r>
            <a:endParaRPr lang="en-US" sz="17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3C73E-AF51-CD29-F33D-6B548EC56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550" y="7688580"/>
            <a:ext cx="222885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614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Proposed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642830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840379" y="2642830"/>
            <a:ext cx="3109793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Blockchain-based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40379" y="3485198"/>
            <a:ext cx="31097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Ensures secure, tamper-proof storage of votes.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642830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762417" y="2642830"/>
            <a:ext cx="3109793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Secure voter authentication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62417" y="3485198"/>
            <a:ext cx="310979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Uses biometrics or digital signatures to verify voter identity.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4985623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840379" y="4985623"/>
            <a:ext cx="3109793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Encrypted voting process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840379" y="5827990"/>
            <a:ext cx="310979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Protects the privacy and confidentiality of voter choices.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66747" y="4985623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10762417" y="49856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vote tallying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62417" y="5471755"/>
            <a:ext cx="31097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transparent and verifiable results.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415830-C5B5-F503-757A-5ACDCC420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550" y="7688580"/>
            <a:ext cx="222885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23524"/>
            <a:ext cx="578060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Technologies Used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561153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27777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Contracts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3263860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 voting processes, ensuring secure and transparent vote counting.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561153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922" y="27777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Cryptography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3263860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Encrypts voter identities and vote data, protecting privacy.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737140"/>
            <a:ext cx="3705463" cy="1968937"/>
          </a:xfrm>
          <a:prstGeom prst="roundRect">
            <a:avLst>
              <a:gd name="adj" fmla="val 99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4884" y="4953714"/>
            <a:ext cx="327231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Distributed Ledger Technology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5796082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Creates a secure and transparent record of all votes.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680347" y="4737140"/>
            <a:ext cx="3705463" cy="1968937"/>
          </a:xfrm>
          <a:prstGeom prst="roundRect">
            <a:avLst>
              <a:gd name="adj" fmla="val 99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4896922" y="49537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896922" y="5439847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a user-friendly interface for voters to cast ballots securely.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1EE4F9-E9C1-D4E9-CBE1-713A8BA77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550" y="7688580"/>
            <a:ext cx="222885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71274"/>
            <a:ext cx="591800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Architecture/Workflow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1817251"/>
            <a:ext cx="30480" cy="5740956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4" name="Shape 2"/>
          <p:cNvSpPr/>
          <p:nvPr/>
        </p:nvSpPr>
        <p:spPr>
          <a:xfrm>
            <a:off x="6343650" y="2289453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5" name="Shape 3"/>
          <p:cNvSpPr/>
          <p:nvPr/>
        </p:nvSpPr>
        <p:spPr>
          <a:xfrm>
            <a:off x="7071479" y="206097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7254597" y="2133600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58309" y="2033826"/>
            <a:ext cx="536531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Voter registration and authentication using biometric verification or digital signatures.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528441" y="3372564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9" name="Shape 7"/>
          <p:cNvSpPr/>
          <p:nvPr/>
        </p:nvSpPr>
        <p:spPr>
          <a:xfrm>
            <a:off x="7071479" y="314408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7219355" y="3216712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8506778" y="3116937"/>
            <a:ext cx="536531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Casting votes through a secure and encrypted interface.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6343650" y="4347448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3" name="Shape 11"/>
          <p:cNvSpPr/>
          <p:nvPr/>
        </p:nvSpPr>
        <p:spPr>
          <a:xfrm>
            <a:off x="7071479" y="411896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7222808" y="4191595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758309" y="4091821"/>
            <a:ext cx="536531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Votes recorded on the blockchain, ensuring immutability and transparency.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28441" y="5322332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7" name="Shape 15"/>
          <p:cNvSpPr/>
          <p:nvPr/>
        </p:nvSpPr>
        <p:spPr>
          <a:xfrm>
            <a:off x="7071479" y="509385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7211735" y="5166479"/>
            <a:ext cx="2069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8506778" y="5066705"/>
            <a:ext cx="53653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vote counting and results verification.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6343650" y="6297216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21" name="Shape 19"/>
          <p:cNvSpPr/>
          <p:nvPr/>
        </p:nvSpPr>
        <p:spPr>
          <a:xfrm>
            <a:off x="7071479" y="606873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22" name="Text 20"/>
          <p:cNvSpPr/>
          <p:nvPr/>
        </p:nvSpPr>
        <p:spPr>
          <a:xfrm>
            <a:off x="7222927" y="6141363"/>
            <a:ext cx="184428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758309" y="6041588"/>
            <a:ext cx="536531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Official declaration of election results with complete audit trail.</a:t>
            </a:r>
            <a:endParaRPr lang="en-US" sz="17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73A91B-E073-12BB-FEA5-B41C243FA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550" y="7688580"/>
            <a:ext cx="222885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DEBC0-48D7-E5A2-E907-3A9E0681D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8F848B0-83BE-A940-F1ED-F4347B2DD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102582F1-5ED7-C882-6B0C-4DEA52B65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48" y="2406729"/>
            <a:ext cx="4944785" cy="3416022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C8840E1C-3476-993C-4B11-630D0E7D7FBF}"/>
              </a:ext>
            </a:extLst>
          </p:cNvPr>
          <p:cNvSpPr/>
          <p:nvPr/>
        </p:nvSpPr>
        <p:spPr>
          <a:xfrm>
            <a:off x="6244709" y="133326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Detailed Features</a:t>
            </a:r>
            <a:endParaRPr lang="en-US" sz="4450" dirty="0"/>
          </a:p>
        </p:txBody>
      </p:sp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9FB35EA3-5DF1-3F8F-221E-062BE35D5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2370892"/>
            <a:ext cx="541615" cy="541615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B4C0B5A7-FA69-8247-F675-FE412F64F018}"/>
              </a:ext>
            </a:extLst>
          </p:cNvPr>
          <p:cNvSpPr/>
          <p:nvPr/>
        </p:nvSpPr>
        <p:spPr>
          <a:xfrm>
            <a:off x="6244709" y="31290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Voter Verification</a:t>
            </a:r>
            <a:endParaRPr lang="en-US" sz="22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10214025-2D1F-04C1-F45B-316C29C7E136}"/>
              </a:ext>
            </a:extLst>
          </p:cNvPr>
          <p:cNvSpPr/>
          <p:nvPr/>
        </p:nvSpPr>
        <p:spPr>
          <a:xfrm>
            <a:off x="6244709" y="3615214"/>
            <a:ext cx="36511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Rigorous verification process to prevent voter fraud.</a:t>
            </a:r>
            <a:endParaRPr lang="en-US" sz="1700" dirty="0"/>
          </a:p>
        </p:txBody>
      </p:sp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777E5998-0A0F-EADD-C4B1-CC0257344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0801" y="2370892"/>
            <a:ext cx="541615" cy="541615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7FD2037A-B366-9F32-6F5C-75BF7FBCA8D1}"/>
              </a:ext>
            </a:extLst>
          </p:cNvPr>
          <p:cNvSpPr/>
          <p:nvPr/>
        </p:nvSpPr>
        <p:spPr>
          <a:xfrm>
            <a:off x="10220801" y="31290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Security</a:t>
            </a:r>
            <a:endParaRPr lang="en-US" sz="22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960D166E-CA50-B3BC-1039-E18C7D6569CA}"/>
              </a:ext>
            </a:extLst>
          </p:cNvPr>
          <p:cNvSpPr/>
          <p:nvPr/>
        </p:nvSpPr>
        <p:spPr>
          <a:xfrm>
            <a:off x="10220801" y="3615214"/>
            <a:ext cx="36512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Encryption and secure storage of voter data and votes.</a:t>
            </a:r>
            <a:endParaRPr lang="en-US" sz="1700" dirty="0"/>
          </a:p>
        </p:txBody>
      </p:sp>
      <p:pic>
        <p:nvPicPr>
          <p:cNvPr id="11" name="Image 4" descr="preencoded.png">
            <a:extLst>
              <a:ext uri="{FF2B5EF4-FFF2-40B4-BE49-F238E27FC236}">
                <a16:creationId xmlns:a16="http://schemas.microsoft.com/office/drawing/2014/main" id="{4A74D0C3-D3C7-9DDE-3BBA-CFCFC9A29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709" y="4958596"/>
            <a:ext cx="541615" cy="541615"/>
          </a:xfrm>
          <a:prstGeom prst="rect">
            <a:avLst/>
          </a:prstGeom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11079594-CA4D-E159-928D-3D21C725963E}"/>
              </a:ext>
            </a:extLst>
          </p:cNvPr>
          <p:cNvSpPr/>
          <p:nvPr/>
        </p:nvSpPr>
        <p:spPr>
          <a:xfrm>
            <a:off x="6244709" y="57167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Audit Trail</a:t>
            </a:r>
            <a:endParaRPr lang="en-US" sz="220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B1275891-8E69-9CD3-1078-0326A771125E}"/>
              </a:ext>
            </a:extLst>
          </p:cNvPr>
          <p:cNvSpPr/>
          <p:nvPr/>
        </p:nvSpPr>
        <p:spPr>
          <a:xfrm>
            <a:off x="6244709" y="6202918"/>
            <a:ext cx="36511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complete record of all voting activities for transparency.</a:t>
            </a:r>
            <a:endParaRPr lang="en-US" sz="1700" dirty="0"/>
          </a:p>
        </p:txBody>
      </p:sp>
      <p:pic>
        <p:nvPicPr>
          <p:cNvPr id="14" name="Image 5" descr="preencoded.png">
            <a:extLst>
              <a:ext uri="{FF2B5EF4-FFF2-40B4-BE49-F238E27FC236}">
                <a16:creationId xmlns:a16="http://schemas.microsoft.com/office/drawing/2014/main" id="{1FDF5E69-2F9E-F8DC-CAC7-CAA36B62D9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0801" y="4958596"/>
            <a:ext cx="541615" cy="541615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6584389E-DCF8-18B0-AF85-8750D5F29165}"/>
              </a:ext>
            </a:extLst>
          </p:cNvPr>
          <p:cNvSpPr/>
          <p:nvPr/>
        </p:nvSpPr>
        <p:spPr>
          <a:xfrm>
            <a:off x="10220801" y="57167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Accessible Interface</a:t>
            </a:r>
            <a:endParaRPr lang="en-US" sz="2200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52241E10-42D5-0008-AC6E-137100F1DFB9}"/>
              </a:ext>
            </a:extLst>
          </p:cNvPr>
          <p:cNvSpPr/>
          <p:nvPr/>
        </p:nvSpPr>
        <p:spPr>
          <a:xfrm>
            <a:off x="10220801" y="6202918"/>
            <a:ext cx="36512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User-friendly interface for easy and intuitive voting.</a:t>
            </a:r>
            <a:endParaRPr lang="en-US" sz="1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E18565-BB96-7EB3-E632-8E88C880CE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01550" y="7688580"/>
            <a:ext cx="22288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B6723-6C59-D53E-8A03-D6A6BADB5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46274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8D09F-7949-3650-CC93-9744B7295DDA}"/>
              </a:ext>
            </a:extLst>
          </p:cNvPr>
          <p:cNvSpPr txBox="1"/>
          <p:nvPr/>
        </p:nvSpPr>
        <p:spPr>
          <a:xfrm>
            <a:off x="8190411" y="457200"/>
            <a:ext cx="617873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Blockchain-Based Secure Voting System Architecture</a:t>
            </a:r>
            <a:endParaRPr lang="en-IN" sz="3200" b="1" dirty="0">
              <a:solidFill>
                <a:schemeClr val="bg1"/>
              </a:solidFill>
            </a:endParaRPr>
          </a:p>
          <a:p>
            <a:r>
              <a:rPr lang="en-IN" sz="3200" b="1" dirty="0">
                <a:solidFill>
                  <a:schemeClr val="bg1"/>
                </a:solidFill>
              </a:rPr>
              <a:t>_____________________________</a:t>
            </a:r>
          </a:p>
          <a:p>
            <a:endParaRPr lang="en-IN" sz="3200" b="1" dirty="0">
              <a:solidFill>
                <a:schemeClr val="bg1"/>
              </a:solidFill>
            </a:endParaRPr>
          </a:p>
          <a:p>
            <a:endParaRPr lang="en-IN" sz="3200" b="1" dirty="0">
              <a:solidFill>
                <a:schemeClr val="bg1"/>
              </a:solidFill>
            </a:endParaRPr>
          </a:p>
          <a:p>
            <a:r>
              <a:rPr lang="en-IN" sz="3200" b="1" dirty="0">
                <a:solidFill>
                  <a:schemeClr val="bg1"/>
                </a:solidFill>
              </a:rPr>
              <a:t>1. Smart Contracts</a:t>
            </a:r>
            <a:r>
              <a:rPr lang="en-IN" sz="3200" dirty="0">
                <a:solidFill>
                  <a:schemeClr val="bg1"/>
                </a:solidFill>
              </a:rPr>
              <a:t> → Solidity</a:t>
            </a:r>
          </a:p>
          <a:p>
            <a:r>
              <a:rPr lang="en-IN" sz="3200" dirty="0">
                <a:solidFill>
                  <a:schemeClr val="bg1"/>
                </a:solidFill>
              </a:rPr>
              <a:t>2. </a:t>
            </a:r>
            <a:r>
              <a:rPr lang="en-IN" sz="3200" b="1" dirty="0">
                <a:solidFill>
                  <a:schemeClr val="bg1"/>
                </a:solidFill>
              </a:rPr>
              <a:t>Voting Portal</a:t>
            </a:r>
            <a:r>
              <a:rPr lang="en-IN" sz="3200" dirty="0">
                <a:solidFill>
                  <a:schemeClr val="bg1"/>
                </a:solidFill>
              </a:rPr>
              <a:t> → ReactJS</a:t>
            </a:r>
          </a:p>
          <a:p>
            <a:r>
              <a:rPr lang="en-IN" sz="3200" dirty="0">
                <a:solidFill>
                  <a:schemeClr val="bg1"/>
                </a:solidFill>
              </a:rPr>
              <a:t>3. </a:t>
            </a:r>
            <a:r>
              <a:rPr lang="en-IN" sz="3200" b="1" dirty="0">
                <a:solidFill>
                  <a:schemeClr val="bg1"/>
                </a:solidFill>
              </a:rPr>
              <a:t>API Server</a:t>
            </a:r>
            <a:r>
              <a:rPr lang="en-IN" sz="3200" dirty="0">
                <a:solidFill>
                  <a:schemeClr val="bg1"/>
                </a:solidFill>
              </a:rPr>
              <a:t> → Node.js</a:t>
            </a:r>
          </a:p>
          <a:p>
            <a:r>
              <a:rPr lang="en-IN" sz="3200" dirty="0">
                <a:solidFill>
                  <a:schemeClr val="bg1"/>
                </a:solidFill>
              </a:rPr>
              <a:t>4. </a:t>
            </a:r>
            <a:r>
              <a:rPr lang="en-IN" sz="3200" b="1" dirty="0">
                <a:solidFill>
                  <a:schemeClr val="bg1"/>
                </a:solidFill>
              </a:rPr>
              <a:t>Data Storage</a:t>
            </a:r>
            <a:r>
              <a:rPr lang="en-IN" sz="3200" dirty="0">
                <a:solidFill>
                  <a:schemeClr val="bg1"/>
                </a:solidFill>
              </a:rPr>
              <a:t> → MongoDB</a:t>
            </a:r>
          </a:p>
          <a:p>
            <a:r>
              <a:rPr lang="en-IN" sz="3200" dirty="0">
                <a:solidFill>
                  <a:schemeClr val="bg1"/>
                </a:solidFill>
              </a:rPr>
              <a:t>5. </a:t>
            </a:r>
            <a:r>
              <a:rPr lang="en-IN" sz="3200" b="1" dirty="0">
                <a:solidFill>
                  <a:schemeClr val="bg1"/>
                </a:solidFill>
              </a:rPr>
              <a:t>Blockchain</a:t>
            </a:r>
            <a:r>
              <a:rPr lang="en-IN" sz="3200" dirty="0">
                <a:solidFill>
                  <a:schemeClr val="bg1"/>
                </a:solidFill>
              </a:rPr>
              <a:t> → Ethereum</a:t>
            </a:r>
          </a:p>
          <a:p>
            <a:r>
              <a:rPr lang="en-IN" sz="3200" dirty="0">
                <a:solidFill>
                  <a:schemeClr val="bg1"/>
                </a:solidFill>
              </a:rPr>
              <a:t>6. </a:t>
            </a:r>
            <a:r>
              <a:rPr lang="en-IN" sz="3200" b="1" dirty="0">
                <a:solidFill>
                  <a:schemeClr val="bg1"/>
                </a:solidFill>
              </a:rPr>
              <a:t>Audit Log</a:t>
            </a:r>
            <a:r>
              <a:rPr lang="en-IN" sz="3200" dirty="0">
                <a:solidFill>
                  <a:schemeClr val="bg1"/>
                </a:solidFill>
              </a:rPr>
              <a:t> → Transparency Tool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E4BCA0-C77D-E135-AAB5-1464BD38A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550" y="7688580"/>
            <a:ext cx="22288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21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687</Words>
  <Application>Microsoft Office PowerPoint</Application>
  <PresentationFormat>Custom</PresentationFormat>
  <Paragraphs>124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Montserrat</vt:lpstr>
      <vt:lpstr>Inter</vt:lpstr>
      <vt:lpstr>Barlow Bold</vt:lpstr>
      <vt:lpstr>Google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Rajeev Kumar</cp:lastModifiedBy>
  <cp:revision>3</cp:revision>
  <dcterms:created xsi:type="dcterms:W3CDTF">2025-01-29T17:02:46Z</dcterms:created>
  <dcterms:modified xsi:type="dcterms:W3CDTF">2025-01-29T19:04:49Z</dcterms:modified>
</cp:coreProperties>
</file>